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75"/>
  </p:notesMasterIdLst>
  <p:handoutMasterIdLst>
    <p:handoutMasterId r:id="rId76"/>
  </p:handoutMasterIdLst>
  <p:sldIdLst>
    <p:sldId id="759" r:id="rId2"/>
    <p:sldId id="831" r:id="rId3"/>
    <p:sldId id="832" r:id="rId4"/>
    <p:sldId id="835" r:id="rId5"/>
    <p:sldId id="779" r:id="rId6"/>
    <p:sldId id="780" r:id="rId7"/>
    <p:sldId id="836" r:id="rId8"/>
    <p:sldId id="783" r:id="rId9"/>
    <p:sldId id="784" r:id="rId10"/>
    <p:sldId id="785" r:id="rId11"/>
    <p:sldId id="786" r:id="rId12"/>
    <p:sldId id="837" r:id="rId13"/>
    <p:sldId id="787" r:id="rId14"/>
    <p:sldId id="806" r:id="rId15"/>
    <p:sldId id="826" r:id="rId16"/>
    <p:sldId id="827" r:id="rId17"/>
    <p:sldId id="828" r:id="rId18"/>
    <p:sldId id="649" r:id="rId19"/>
    <p:sldId id="682" r:id="rId20"/>
    <p:sldId id="829" r:id="rId21"/>
    <p:sldId id="715" r:id="rId22"/>
    <p:sldId id="764" r:id="rId23"/>
    <p:sldId id="830" r:id="rId24"/>
    <p:sldId id="766" r:id="rId25"/>
    <p:sldId id="810" r:id="rId26"/>
    <p:sldId id="825" r:id="rId27"/>
    <p:sldId id="819" r:id="rId28"/>
    <p:sldId id="820" r:id="rId29"/>
    <p:sldId id="760" r:id="rId30"/>
    <p:sldId id="761" r:id="rId31"/>
    <p:sldId id="824" r:id="rId32"/>
    <p:sldId id="735" r:id="rId33"/>
    <p:sldId id="788" r:id="rId34"/>
    <p:sldId id="789" r:id="rId35"/>
    <p:sldId id="770" r:id="rId36"/>
    <p:sldId id="771" r:id="rId37"/>
    <p:sldId id="737" r:id="rId38"/>
    <p:sldId id="738" r:id="rId39"/>
    <p:sldId id="739" r:id="rId40"/>
    <p:sldId id="767" r:id="rId41"/>
    <p:sldId id="685" r:id="rId42"/>
    <p:sldId id="773" r:id="rId43"/>
    <p:sldId id="691" r:id="rId44"/>
    <p:sldId id="762" r:id="rId45"/>
    <p:sldId id="763" r:id="rId46"/>
    <p:sldId id="741" r:id="rId47"/>
    <p:sldId id="772" r:id="rId48"/>
    <p:sldId id="795" r:id="rId49"/>
    <p:sldId id="790" r:id="rId50"/>
    <p:sldId id="791" r:id="rId51"/>
    <p:sldId id="792" r:id="rId52"/>
    <p:sldId id="793" r:id="rId53"/>
    <p:sldId id="732" r:id="rId54"/>
    <p:sldId id="733" r:id="rId55"/>
    <p:sldId id="765" r:id="rId56"/>
    <p:sldId id="744" r:id="rId57"/>
    <p:sldId id="745" r:id="rId58"/>
    <p:sldId id="743" r:id="rId59"/>
    <p:sldId id="742" r:id="rId60"/>
    <p:sldId id="746" r:id="rId61"/>
    <p:sldId id="768" r:id="rId62"/>
    <p:sldId id="747" r:id="rId63"/>
    <p:sldId id="748" r:id="rId64"/>
    <p:sldId id="749" r:id="rId65"/>
    <p:sldId id="769" r:id="rId66"/>
    <p:sldId id="750" r:id="rId67"/>
    <p:sldId id="751" r:id="rId68"/>
    <p:sldId id="752" r:id="rId69"/>
    <p:sldId id="753" r:id="rId70"/>
    <p:sldId id="756" r:id="rId71"/>
    <p:sldId id="775" r:id="rId72"/>
    <p:sldId id="686" r:id="rId73"/>
    <p:sldId id="722" r:id="rId74"/>
  </p:sldIdLst>
  <p:sldSz cx="12192000" cy="6858000"/>
  <p:notesSz cx="7099300" cy="10234613"/>
  <p:custDataLst>
    <p:tags r:id="rId7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clrMru>
    <a:srgbClr val="99CCFF"/>
    <a:srgbClr val="B5EDC2"/>
    <a:srgbClr val="FFCCFF"/>
    <a:srgbClr val="E8D1FF"/>
    <a:srgbClr val="ADF5B4"/>
    <a:srgbClr val="DEBDFF"/>
    <a:srgbClr val="CC99FF"/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694" autoAdjust="0"/>
  </p:normalViewPr>
  <p:slideViewPr>
    <p:cSldViewPr>
      <p:cViewPr varScale="1">
        <p:scale>
          <a:sx n="109" d="100"/>
          <a:sy n="109" d="100"/>
        </p:scale>
        <p:origin x="216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5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G, </a:t>
            </a:r>
            <a:r>
              <a:rPr lang="en-US" dirty="0" err="1"/>
              <a:t>m,n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G, </a:t>
            </a:r>
            <a:r>
              <a:rPr lang="en-US" dirty="0" err="1"/>
              <a:t>m,n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35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and blue aligned</a:t>
            </a:r>
            <a:r>
              <a:rPr lang="en-US" baseline="0" dirty="0"/>
              <a:t> on the left</a:t>
            </a:r>
          </a:p>
          <a:p>
            <a:r>
              <a:rPr lang="en-US" baseline="0" dirty="0"/>
              <a:t>In the right part, they compete</a:t>
            </a:r>
          </a:p>
          <a:p>
            <a:r>
              <a:rPr lang="en-US" baseline="0" dirty="0"/>
              <a:t>Complex behavior emerges from simple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3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</a:t>
            </a:r>
            <a:r>
              <a:rPr lang="en-US" baseline="0" dirty="0" err="1"/>
              <a:t>minimax</a:t>
            </a:r>
            <a:r>
              <a:rPr lang="en-US" baseline="0" dirty="0"/>
              <a:t>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32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Divebomb</a:t>
            </a:r>
            <a:r>
              <a:rPr lang="en-US" dirty="0"/>
              <a:t> the ghost or</a:t>
            </a:r>
            <a:r>
              <a:rPr lang="en-US" baseline="0" dirty="0"/>
              <a:t> make a try – make a try is doomed, thus </a:t>
            </a:r>
            <a:r>
              <a:rPr lang="en-US" baseline="0" dirty="0" err="1"/>
              <a:t>divebomb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67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08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35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node could be 100000 dollars.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33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Max: start high, keep a current estimate of the max, update it as you see more children – important later</a:t>
            </a:r>
          </a:p>
          <a:p>
            <a:r>
              <a:rPr lang="en-US" dirty="0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359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42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46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47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world is worse, but that’s just life.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18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moment now it’s going to bust out</a:t>
            </a:r>
            <a:r>
              <a:rPr lang="en-US" baseline="0" dirty="0"/>
              <a:t> its evil plan.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84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53</a:t>
            </a:fld>
            <a:endParaRPr lang="en-US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If it’s terminal or we reached our depth limit, return utility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54</a:t>
            </a:fld>
            <a:endParaRPr lang="en-US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72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801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57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agent can’t just have preferences just based on outcomes,</a:t>
            </a:r>
            <a:r>
              <a:rPr lang="en-US" baseline="0" dirty="0"/>
              <a:t> it has to have preferences based on lotteries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6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Apple, banana, carrot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62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Draw Jensen’s for utility curve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68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could brute force your way, chess would be solved. It would probably be a draw.</a:t>
            </a:r>
          </a:p>
          <a:p>
            <a:r>
              <a:rPr lang="en-US" dirty="0"/>
              <a:t>Don’t play chess, just say eh,</a:t>
            </a:r>
            <a:r>
              <a:rPr lang="en-US" baseline="0" dirty="0"/>
              <a:t> it’s a draw.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39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02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345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21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If we’re min, we are evaluating</a:t>
            </a:r>
            <a:r>
              <a:rPr lang="en-US" baseline="0" dirty="0">
                <a:latin typeface="Arial" charset="0"/>
              </a:rPr>
              <a:t> our options, and the best we can do keeps decreasing as we see more children</a:t>
            </a:r>
          </a:p>
          <a:p>
            <a:r>
              <a:rPr lang="en-US" baseline="0" dirty="0">
                <a:latin typeface="Arial" charset="0"/>
              </a:rPr>
              <a:t>If we ever reach a value where we would force something smaller than a choice that max can force, alpha, then we just give up and return that -- we don’t bother going further; max is never going to let us get here, max is going to force the path to alpha instead</a:t>
            </a:r>
          </a:p>
          <a:p>
            <a:r>
              <a:rPr lang="en-US" baseline="0" dirty="0">
                <a:latin typeface="Arial" charset="0"/>
              </a:rPr>
              <a:t>if however we find that this is an option that </a:t>
            </a:r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389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11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5.xml"/><Relationship Id="rId7" Type="http://schemas.openxmlformats.org/officeDocument/2006/relationships/image" Target="../media/image51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Search </a:t>
            </a:r>
            <a:r>
              <a:rPr lang="en-US"/>
              <a:t>with other Agents II </a:t>
            </a:r>
            <a:endParaRPr lang="en-US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5542257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Instructor: Anca Dragan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Palatino"/>
                <a:cs typeface="Palatino"/>
              </a:rPr>
              <a:t>University of California, Berkeley</a:t>
            </a:r>
            <a:endParaRPr lang="en-US" sz="2000" dirty="0">
              <a:latin typeface="Palatino"/>
              <a:cs typeface="Palatino"/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Palatino"/>
                <a:cs typeface="Palatino"/>
              </a:rPr>
              <a:t>[These slides adapted from Dan Klein and Pieter </a:t>
            </a:r>
            <a:r>
              <a:rPr lang="en-US" sz="1400" dirty="0" err="1">
                <a:latin typeface="Palatino"/>
                <a:cs typeface="Palatino"/>
              </a:rPr>
              <a:t>Abbeel</a:t>
            </a:r>
            <a:r>
              <a:rPr lang="en-US" sz="1400" dirty="0">
                <a:latin typeface="Palatino"/>
                <a:cs typeface="Palatino"/>
              </a:rPr>
              <a:t>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 Properties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This pruning has </a:t>
            </a:r>
            <a:r>
              <a:rPr lang="en-US" sz="2400" dirty="0">
                <a:solidFill>
                  <a:srgbClr val="CC0000"/>
                </a:solidFill>
              </a:rPr>
              <a:t>no effect</a:t>
            </a:r>
            <a:r>
              <a:rPr lang="en-US" sz="2400" dirty="0"/>
              <a:t> on </a:t>
            </a:r>
            <a:r>
              <a:rPr lang="en-US" sz="2400" dirty="0" err="1"/>
              <a:t>minimax</a:t>
            </a:r>
            <a:r>
              <a:rPr lang="en-US" sz="2400" dirty="0"/>
              <a:t> value computed for the root!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Values of intermediate nodes might be wrong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Important: children of the root may have the wrong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So the most naïve version won’t let you do action selection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Good child ordering improves effectiveness of pruning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With “perfect ordering”: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Time complexity drops to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baseline="30000" dirty="0"/>
              <a:t>/2</a:t>
            </a:r>
            <a:r>
              <a:rPr lang="en-US" sz="20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Doubles solvable depth!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Full search of, e.g. chess, is still hopeless…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This is a simple example of </a:t>
            </a:r>
            <a:r>
              <a:rPr lang="en-US" sz="2400" dirty="0" err="1">
                <a:solidFill>
                  <a:srgbClr val="CC0000"/>
                </a:solidFill>
              </a:rPr>
              <a:t>metareasoning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(computing about what to compute)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525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8763000" y="3429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>
            <a:off x="10287000" y="3429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63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906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3" name="AutoShape 12"/>
          <p:cNvCxnSpPr>
            <a:cxnSpLocks noChangeShapeType="1"/>
            <a:stCxn id="6" idx="3"/>
            <a:endCxn id="7" idx="3"/>
          </p:cNvCxnSpPr>
          <p:nvPr/>
        </p:nvCxnSpPr>
        <p:spPr bwMode="auto">
          <a:xfrm flipH="1">
            <a:off x="8953500" y="2743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  <a:stCxn id="6" idx="3"/>
            <a:endCxn id="8" idx="3"/>
          </p:cNvCxnSpPr>
          <p:nvPr/>
        </p:nvCxnSpPr>
        <p:spPr bwMode="auto">
          <a:xfrm>
            <a:off x="9715500" y="2743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  <a:stCxn id="7" idx="0"/>
            <a:endCxn id="9" idx="0"/>
          </p:cNvCxnSpPr>
          <p:nvPr/>
        </p:nvCxnSpPr>
        <p:spPr bwMode="auto">
          <a:xfrm>
            <a:off x="8953500" y="3733800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8" idx="0"/>
            <a:endCxn id="11" idx="0"/>
          </p:cNvCxnSpPr>
          <p:nvPr/>
        </p:nvCxnSpPr>
        <p:spPr bwMode="auto">
          <a:xfrm flipH="1">
            <a:off x="10096500" y="3733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8" idx="0"/>
            <a:endCxn id="12" idx="0"/>
          </p:cNvCxnSpPr>
          <p:nvPr/>
        </p:nvCxnSpPr>
        <p:spPr bwMode="auto">
          <a:xfrm>
            <a:off x="10477500" y="3733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9928225" y="2438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max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0744200" y="3352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115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</a:t>
            </a:r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6502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04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6BBC5C-58AA-D340-A32F-09A40DF5B4BC}"/>
              </a:ext>
            </a:extLst>
          </p:cNvPr>
          <p:cNvSpPr txBox="1"/>
          <p:nvPr/>
        </p:nvSpPr>
        <p:spPr>
          <a:xfrm>
            <a:off x="6610350" y="4724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672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A32B7-6FA9-3D4C-B7F6-E44B10F7859A}"/>
              </a:ext>
            </a:extLst>
          </p:cNvPr>
          <p:cNvSpPr txBox="1"/>
          <p:nvPr/>
        </p:nvSpPr>
        <p:spPr>
          <a:xfrm>
            <a:off x="1409700" y="4800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33E5A-ED2C-E14B-995F-03DC0EAC1D6C}"/>
              </a:ext>
            </a:extLst>
          </p:cNvPr>
          <p:cNvSpPr txBox="1"/>
          <p:nvPr/>
        </p:nvSpPr>
        <p:spPr>
          <a:xfrm>
            <a:off x="2971800" y="27744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BA96B-BF48-DE42-BAA5-E732BB229AD7}"/>
              </a:ext>
            </a:extLst>
          </p:cNvPr>
          <p:cNvSpPr txBox="1"/>
          <p:nvPr/>
        </p:nvSpPr>
        <p:spPr>
          <a:xfrm>
            <a:off x="5353050" y="46159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&gt;=100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7567EB-43DC-D641-B448-DE609134FBA2}"/>
              </a:ext>
            </a:extLst>
          </p:cNvPr>
          <p:cNvCxnSpPr/>
          <p:nvPr/>
        </p:nvCxnSpPr>
        <p:spPr>
          <a:xfrm flipV="1">
            <a:off x="5181600" y="5328166"/>
            <a:ext cx="914400" cy="7736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6BBC5C-58AA-D340-A32F-09A40DF5B4BC}"/>
              </a:ext>
            </a:extLst>
          </p:cNvPr>
          <p:cNvSpPr txBox="1"/>
          <p:nvPr/>
        </p:nvSpPr>
        <p:spPr>
          <a:xfrm>
            <a:off x="6610350" y="4724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3BE9F-AE30-DB48-9166-FEDC65B3E80A}"/>
              </a:ext>
            </a:extLst>
          </p:cNvPr>
          <p:cNvSpPr txBox="1"/>
          <p:nvPr/>
        </p:nvSpPr>
        <p:spPr>
          <a:xfrm>
            <a:off x="7620002" y="29591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&lt;=2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342779-5684-4847-9748-980EA1877C21}"/>
              </a:ext>
            </a:extLst>
          </p:cNvPr>
          <p:cNvCxnSpPr/>
          <p:nvPr/>
        </p:nvCxnSpPr>
        <p:spPr>
          <a:xfrm flipV="1">
            <a:off x="8763000" y="3505200"/>
            <a:ext cx="914400" cy="7736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02FFF9-44E8-514C-AFBF-5024E65B3AAB}"/>
              </a:ext>
            </a:extLst>
          </p:cNvPr>
          <p:cNvCxnSpPr/>
          <p:nvPr/>
        </p:nvCxnSpPr>
        <p:spPr>
          <a:xfrm flipV="1">
            <a:off x="8915400" y="5328166"/>
            <a:ext cx="914400" cy="7736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B20FAB-2DC0-6149-925C-D532492D0B4B}"/>
              </a:ext>
            </a:extLst>
          </p:cNvPr>
          <p:cNvCxnSpPr/>
          <p:nvPr/>
        </p:nvCxnSpPr>
        <p:spPr>
          <a:xfrm flipV="1">
            <a:off x="9886950" y="5328166"/>
            <a:ext cx="914400" cy="77366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5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001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Solution: Depth-limited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Instead, search only to a limited depth in the tree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Replace terminal utilities with an evaluation function 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- reaches about depth 8 – decent chess program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More plies makes a BIG difference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Use iterative deepening for an anytime algorithm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solidFill>
                <a:srgbClr val="CC0000"/>
              </a:solidFill>
            </a:endParaRPr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8931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(2)</a:t>
            </a:r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(10)</a:t>
            </a:r>
          </a:p>
        </p:txBody>
      </p:sp>
      <p:pic>
        <p:nvPicPr>
          <p:cNvPr id="3" name="DepthLimited-depth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9450" y="1143000"/>
            <a:ext cx="8293100" cy="5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314643"/>
            <a:ext cx="6729412" cy="50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09251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11506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Ideal function: returns the actual </a:t>
            </a:r>
            <a:r>
              <a:rPr lang="en-US" sz="2400" dirty="0" err="1"/>
              <a:t>minimax</a:t>
            </a:r>
            <a:r>
              <a:rPr lang="en-US" sz="2400" dirty="0"/>
              <a:t> value of the position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practice: typically weighted linear sum of features: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e.g. 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>
                <a:solidFill>
                  <a:srgbClr val="CC0000"/>
                </a:solidFill>
              </a:rPr>
              <a:t>1</a:t>
            </a:r>
            <a:r>
              <a:rPr lang="en-US" sz="2400" dirty="0">
                <a:solidFill>
                  <a:srgbClr val="CC0000"/>
                </a:solidFill>
              </a:rPr>
              <a:t>(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solidFill>
                  <a:srgbClr val="CC0000"/>
                </a:solidFill>
              </a:rPr>
              <a:t>) = (num white queens – num black queens)</a:t>
            </a:r>
            <a:r>
              <a:rPr lang="en-US" sz="2400" dirty="0"/>
              <a:t>, etc.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2184400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7175" y="1828800"/>
            <a:ext cx="2257425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5486400"/>
            <a:ext cx="74168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19463" idx="1"/>
          </p:cNvCxnSpPr>
          <p:nvPr/>
        </p:nvCxnSpPr>
        <p:spPr bwMode="auto">
          <a:xfrm flipV="1">
            <a:off x="4470400" y="2433638"/>
            <a:ext cx="1538288" cy="620712"/>
          </a:xfrm>
          <a:prstGeom prst="curvedConnector3">
            <a:avLst>
              <a:gd name="adj1" fmla="val 48606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1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roup 37"/>
          <p:cNvGrpSpPr>
            <a:grpSpLocks/>
          </p:cNvGrpSpPr>
          <p:nvPr/>
        </p:nvGrpSpPr>
        <p:grpSpPr bwMode="auto">
          <a:xfrm>
            <a:off x="3862388" y="1447800"/>
            <a:ext cx="4519612" cy="2462213"/>
            <a:chOff x="1457" y="1425"/>
            <a:chExt cx="2847" cy="1551"/>
          </a:xfrm>
        </p:grpSpPr>
        <p:grpSp>
          <p:nvGrpSpPr>
            <p:cNvPr id="2079" name="Group 34"/>
            <p:cNvGrpSpPr>
              <a:grpSpLocks/>
            </p:cNvGrpSpPr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2080" name="Picture 2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051" name="Object 31"/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7" name="Photo Editor Photo" r:id="rId4" imgW="327619" imgH="343075" progId="MSPhotoEd.3">
                      <p:embed/>
                    </p:oleObj>
                  </mc:Choice>
                  <mc:Fallback>
                    <p:oleObj name="Photo Editor Photo" r:id="rId4" imgW="327619" imgH="343075" progId="MSPhotoEd.3">
                      <p:embed/>
                      <p:pic>
                        <p:nvPicPr>
                          <p:cNvPr id="2051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" name="Object 33"/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8" name="Photo Editor Photo" r:id="rId6" imgW="327619" imgH="343075" progId="MSPhotoEd.3">
                      <p:embed/>
                    </p:oleObj>
                  </mc:Choice>
                  <mc:Fallback>
                    <p:oleObj name="Photo Editor Photo" r:id="rId6" imgW="327619" imgH="343075" progId="MSPhotoEd.3">
                      <p:embed/>
                      <p:pic>
                        <p:nvPicPr>
                          <p:cNvPr id="2052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35"/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" name="Photo Editor Photo" r:id="rId7" imgW="327619" imgH="343075" progId="MSPhotoEd.3">
                    <p:embed/>
                  </p:oleObj>
                </mc:Choice>
                <mc:Fallback>
                  <p:oleObj name="Photo Editor Photo" r:id="rId7" imgW="327619" imgH="343075" progId="MSPhotoEd.3">
                    <p:embed/>
                    <p:pic>
                      <p:nvPicPr>
                        <p:cNvPr id="205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for Pacman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511800" y="3452813"/>
            <a:ext cx="1257300" cy="296862"/>
            <a:chOff x="2496" y="2688"/>
            <a:chExt cx="792" cy="187"/>
          </a:xfrm>
        </p:grpSpPr>
        <p:pic>
          <p:nvPicPr>
            <p:cNvPr id="2076" name="Picture 4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7" name="Picture 4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8" name="Picture 44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5207000" y="2538413"/>
            <a:ext cx="1866900" cy="754062"/>
            <a:chOff x="2304" y="2112"/>
            <a:chExt cx="1176" cy="475"/>
          </a:xfrm>
        </p:grpSpPr>
        <p:pic>
          <p:nvPicPr>
            <p:cNvPr id="2073" name="Picture 4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4" name="Picture 5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5" name="Picture 5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5207000" y="2971800"/>
            <a:ext cx="1104900" cy="296862"/>
            <a:chOff x="2304" y="2400"/>
            <a:chExt cx="696" cy="187"/>
          </a:xfrm>
        </p:grpSpPr>
        <p:pic>
          <p:nvPicPr>
            <p:cNvPr id="2070" name="Picture 5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1" name="Picture 5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2" name="Picture 5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4445000" y="2995613"/>
            <a:ext cx="1104900" cy="296862"/>
            <a:chOff x="2304" y="2400"/>
            <a:chExt cx="696" cy="187"/>
          </a:xfrm>
        </p:grpSpPr>
        <p:pic>
          <p:nvPicPr>
            <p:cNvPr id="2067" name="Picture 6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6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69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5732463" y="3429000"/>
            <a:ext cx="808037" cy="296863"/>
            <a:chOff x="2635" y="2837"/>
            <a:chExt cx="509" cy="187"/>
          </a:xfrm>
        </p:grpSpPr>
        <p:pic>
          <p:nvPicPr>
            <p:cNvPr id="2064" name="Picture 7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7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74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36716" name="Text Box 76"/>
          <p:cNvSpPr txBox="1">
            <a:spLocks noChangeArrowheads="1"/>
          </p:cNvSpPr>
          <p:nvPr/>
        </p:nvSpPr>
        <p:spPr bwMode="auto">
          <a:xfrm>
            <a:off x="2286000" y="6488668"/>
            <a:ext cx="990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thrashing d=2, thrashing d=2 (fixed evaluation function), smart ghosts coordinate (L6D6,7,8,10)]</a:t>
            </a:r>
          </a:p>
        </p:txBody>
      </p:sp>
    </p:spTree>
    <p:extLst>
      <p:ext uri="{BB962C8B-B14F-4D97-AF65-F5344CB8AC3E}">
        <p14:creationId xmlns:p14="http://schemas.microsoft.com/office/powerpoint/2010/main" val="230649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BD92DE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2098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2098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371600"/>
            <a:ext cx="7620000" cy="2057400"/>
          </a:xfrm>
          <a:prstGeom prst="roundRect">
            <a:avLst/>
          </a:prstGeom>
          <a:solidFill>
            <a:srgbClr val="C39BE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Implementation (Dispatch)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3716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C00000"/>
                </a:solidFill>
              </a:rPr>
              <a:t>MIN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C00000"/>
                </a:solidFill>
              </a:rPr>
              <a:t>min-value(state)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40147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Thrashing (d=2)</a:t>
            </a:r>
          </a:p>
        </p:txBody>
      </p:sp>
      <p:pic>
        <p:nvPicPr>
          <p:cNvPr id="5" name="Thrash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2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Pacman Starves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11430000" cy="2133600"/>
          </a:xfrm>
        </p:spPr>
        <p:txBody>
          <a:bodyPr/>
          <a:lstStyle/>
          <a:p>
            <a:r>
              <a:rPr lang="en-US" sz="2800" dirty="0"/>
              <a:t>A danger of </a:t>
            </a:r>
            <a:r>
              <a:rPr lang="en-US" sz="2800" dirty="0" err="1"/>
              <a:t>replanning</a:t>
            </a:r>
            <a:r>
              <a:rPr lang="en-US" sz="2800" dirty="0"/>
              <a:t> agents!</a:t>
            </a:r>
          </a:p>
          <a:p>
            <a:pPr lvl="1"/>
            <a:r>
              <a:rPr lang="en-US" sz="2200" dirty="0"/>
              <a:t>He knows his score will go up by eating the dot now (west, east)</a:t>
            </a:r>
          </a:p>
          <a:p>
            <a:pPr lvl="1"/>
            <a:r>
              <a:rPr lang="en-US" sz="2200" dirty="0"/>
              <a:t>He knows his score will go up just as much by eating the dot later (east, west)</a:t>
            </a:r>
          </a:p>
          <a:p>
            <a:pPr lvl="1"/>
            <a:r>
              <a:rPr lang="en-US" sz="2200" dirty="0"/>
              <a:t>There are no point-scoring opportunities after eating the dot (within the horizon, two here)</a:t>
            </a:r>
          </a:p>
          <a:p>
            <a:pPr lvl="1"/>
            <a:r>
              <a:rPr lang="en-US" sz="2200" dirty="0"/>
              <a:t>Therefore, waiting seems just as good as eating: he may go east, then back west in the next round of </a:t>
            </a:r>
            <a:r>
              <a:rPr lang="en-US" sz="2200" dirty="0" err="1"/>
              <a:t>replanning</a:t>
            </a:r>
            <a:r>
              <a:rPr lang="en-US" sz="2200" dirty="0"/>
              <a:t>!</a:t>
            </a:r>
          </a:p>
          <a:p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55626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5410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484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5600" y="23622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9718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15"/>
          <p:cNvSpPr/>
          <p:nvPr/>
        </p:nvSpPr>
        <p:spPr>
          <a:xfrm>
            <a:off x="3886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67600" y="23622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8077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Oval 21"/>
          <p:cNvSpPr/>
          <p:nvPr/>
        </p:nvSpPr>
        <p:spPr>
          <a:xfrm>
            <a:off x="7620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458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956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200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Oval 25"/>
          <p:cNvSpPr/>
          <p:nvPr/>
        </p:nvSpPr>
        <p:spPr>
          <a:xfrm>
            <a:off x="3886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4008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6705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Oval 28"/>
          <p:cNvSpPr/>
          <p:nvPr/>
        </p:nvSpPr>
        <p:spPr>
          <a:xfrm>
            <a:off x="6553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391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6106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944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Oval 32"/>
          <p:cNvSpPr/>
          <p:nvPr/>
        </p:nvSpPr>
        <p:spPr>
          <a:xfrm>
            <a:off x="87630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5052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8674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3314700" y="30099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0104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0772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2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Thrashing -- Fixed (d=2)</a:t>
            </a:r>
          </a:p>
        </p:txBody>
      </p:sp>
      <p:pic>
        <p:nvPicPr>
          <p:cNvPr id="3" name="Thrashing-FixedEvaluationFun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0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Smart Ghosts (Coordination)</a:t>
            </a:r>
          </a:p>
        </p:txBody>
      </p:sp>
      <p:pic>
        <p:nvPicPr>
          <p:cNvPr id="3" name="SmartGhostsCoordinat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8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Smart Ghosts (Coordination) – Zoomed In</a:t>
            </a:r>
          </a:p>
        </p:txBody>
      </p:sp>
      <p:pic>
        <p:nvPicPr>
          <p:cNvPr id="3" name="SmartGhostsCoordinating-Zoomed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9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314643"/>
            <a:ext cx="6729412" cy="503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375304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404536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46100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</a:p>
          <a:p>
            <a:r>
              <a:rPr lang="en-US" sz="2800" dirty="0"/>
              <a:t>The deeper in the tree the evaluation function is buried, the less the quality of the evaluation function matters</a:t>
            </a:r>
          </a:p>
          <a:p>
            <a:r>
              <a:rPr lang="en-US" sz="2800" dirty="0"/>
              <a:t>An important example of the tradeoff between complexity of features and complexity of computation</a:t>
            </a:r>
          </a:p>
        </p:txBody>
      </p:sp>
      <p:sp>
        <p:nvSpPr>
          <p:cNvPr id="7" name="Text Box 76"/>
          <p:cNvSpPr txBox="1">
            <a:spLocks noChangeArrowheads="1"/>
          </p:cNvSpPr>
          <p:nvPr/>
        </p:nvSpPr>
        <p:spPr bwMode="auto">
          <a:xfrm>
            <a:off x="8382000" y="6488112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depth limited (L6D4, L6D5)]</a:t>
            </a:r>
          </a:p>
        </p:txBody>
      </p:sp>
    </p:spTree>
    <p:extLst>
      <p:ext uri="{BB962C8B-B14F-4D97-AF65-F5344CB8AC3E}">
        <p14:creationId xmlns:p14="http://schemas.microsoft.com/office/powerpoint/2010/main" val="3443513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Game Types</a:t>
            </a:r>
          </a:p>
        </p:txBody>
      </p:sp>
    </p:spTree>
    <p:extLst>
      <p:ext uri="{BB962C8B-B14F-4D97-AF65-F5344CB8AC3E}">
        <p14:creationId xmlns:p14="http://schemas.microsoft.com/office/powerpoint/2010/main" val="1918229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2286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Multi-Agent Utilities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</a:t>
            </a:r>
            <a:r>
              <a:rPr lang="en-US" sz="2400" dirty="0" err="1"/>
              <a:t>minimax</a:t>
            </a:r>
            <a:r>
              <a:rPr lang="en-US" sz="24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00600" y="3962400"/>
            <a:ext cx="75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1,6,6</a:t>
            </a:r>
          </a:p>
        </p:txBody>
      </p:sp>
    </p:spTree>
    <p:extLst>
      <p:ext uri="{BB962C8B-B14F-4D97-AF65-F5344CB8AC3E}">
        <p14:creationId xmlns:p14="http://schemas.microsoft.com/office/powerpoint/2010/main" val="17211514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3"/>
            <a:ext cx="508000" cy="1235075"/>
            <a:chOff x="4270375" y="2514600"/>
            <a:chExt cx="381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83835" y="3276600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65210" y="3335893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09493" y="3336510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65210" y="2100815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2378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3" grpId="0"/>
      <p:bldP spid="48" grpId="0"/>
      <p:bldP spid="49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Idea: Uncertain outcomes controlled by chance, not an adversary!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minimax?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Worst case reasoning is too conservative</a:t>
            </a:r>
          </a:p>
          <a:p>
            <a:r>
              <a:rPr lang="en-US" dirty="0"/>
              <a:t>Need average case reasoning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3048000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46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humans: humans are not perfect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(Min)</a:t>
            </a:r>
          </a:p>
        </p:txBody>
      </p:sp>
      <p:pic>
        <p:nvPicPr>
          <p:cNvPr id="4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2300" y="1143000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7700" y="1143001"/>
            <a:ext cx="8356600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0025" y="1470461"/>
            <a:ext cx="4918972" cy="45493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6375400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How efficient is </a:t>
            </a:r>
            <a:r>
              <a:rPr lang="en-US" sz="2800" dirty="0" err="1">
                <a:solidFill>
                  <a:srgbClr val="333399"/>
                </a:solidFill>
              </a:rPr>
              <a:t>minimax</a:t>
            </a:r>
            <a:r>
              <a:rPr lang="en-US" sz="2800" dirty="0">
                <a:solidFill>
                  <a:srgbClr val="333399"/>
                </a:solidFill>
              </a:rPr>
              <a:t>?</a:t>
            </a: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sz="2400" dirty="0"/>
              <a:t>Just like (exhaustive) DFS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Time: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sz="2400" baseline="30000" dirty="0" err="1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Space: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sz="2800" dirty="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Example: For </a:t>
            </a:r>
            <a:r>
              <a:rPr lang="en-US" sz="2800" kern="1200" dirty="0">
                <a:solidFill>
                  <a:srgbClr val="333399"/>
                </a:solidFill>
              </a:rPr>
              <a:t>chess, b </a:t>
            </a:r>
            <a:r>
              <a:rPr lang="en-US" sz="2800" kern="1200" dirty="0">
                <a:solidFill>
                  <a:srgbClr val="333399"/>
                </a:solidFill>
                <a:sym typeface="Symbol" pitchFamily="18" charset="2"/>
              </a:rPr>
              <a:t> 35, m  100</a:t>
            </a:r>
            <a:endParaRPr lang="en-US" sz="2800" dirty="0">
              <a:solidFill>
                <a:srgbClr val="333399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Exact solution is completely infeasible</a:t>
            </a: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But, do we need to explore the whole tree?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9931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random variable</a:t>
            </a:r>
            <a:r>
              <a:rPr lang="en-US" sz="20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probability distribution</a:t>
            </a:r>
            <a:r>
              <a:rPr lang="en-US" sz="20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Expectations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Probabilities to Use?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In </a:t>
            </a:r>
            <a:r>
              <a:rPr lang="en-US" sz="2400" dirty="0" err="1"/>
              <a:t>expectimax</a:t>
            </a:r>
            <a:r>
              <a:rPr lang="en-US" sz="2400" dirty="0"/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For now, assume each chance node magically comes along with probabilities that specify the distribution over its outcomes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/>
                <a:cs typeface="Palatino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Palatino"/>
                <a:cs typeface="Palatino"/>
              </a:rPr>
              <a:t>Having a probabilistic belief about another agent’s action does not mean that the agent is flipping any coins!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706" y="1519387"/>
            <a:ext cx="2206625" cy="227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Informed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say you know that your opponent is actually running a depth 2 </a:t>
            </a:r>
            <a:r>
              <a:rPr lang="en-US" sz="2400" dirty="0" err="1"/>
              <a:t>minimax</a:t>
            </a:r>
            <a:r>
              <a:rPr lang="en-US" sz="2400" dirty="0"/>
              <a:t>, using the result 80% of the time, and moving randomly otherwise</a:t>
            </a:r>
          </a:p>
          <a:p>
            <a:r>
              <a:rPr lang="en-US" sz="2400" dirty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0.1          0.9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2764086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… except for minimax and </a:t>
            </a:r>
            <a:r>
              <a:rPr lang="en-US" sz="2000" kern="0" noProof="0" dirty="0" err="1">
                <a:latin typeface="Calibri" pitchFamily="34" charset="0"/>
              </a:rPr>
              <a:t>maximax</a:t>
            </a:r>
            <a:r>
              <a:rPr lang="en-US" sz="2000" kern="0" noProof="0" dirty="0">
                <a:latin typeface="Calibri" pitchFamily="34" charset="0"/>
              </a:rPr>
              <a:t>, which</a:t>
            </a:r>
            <a:r>
              <a:rPr lang="en-US" sz="2000" kern="0" dirty="0">
                <a:latin typeface="Calibri" pitchFamily="34" charset="0"/>
              </a:rPr>
              <a:t> have the nice property that it all collapses into one game tree</a:t>
            </a:r>
            <a:endParaRPr lang="en-US" sz="2000" kern="0" noProof="0" dirty="0">
              <a:latin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Cloud Callout 59"/>
          <p:cNvSpPr/>
          <p:nvPr/>
        </p:nvSpPr>
        <p:spPr>
          <a:xfrm>
            <a:off x="117764" y="3972915"/>
            <a:ext cx="772931" cy="1075758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06806" y="593119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/>
                <a:cs typeface="Calibri"/>
              </a:rPr>
              <a:t>This is basically how you would model a human, except for their utility: their utility might be the same as yours (i.e. you try to help them, but they are depth 2 and noisy), or they might have a slightly different utility (like another person navigating in the office)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  <p:bldP spid="60" grpId="0" animBg="1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Assumptions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chance when the world is adversarial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the worst case when it’s not likely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23250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0" y="2971800"/>
            <a:ext cx="1524000" cy="76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77400" y="4114800"/>
            <a:ext cx="1600200" cy="76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77400" y="2895600"/>
            <a:ext cx="1600200" cy="838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43800" y="4038600"/>
            <a:ext cx="1676400" cy="838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889929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28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1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  <p:extLst>
      <p:ext uri="{BB962C8B-B14F-4D97-AF65-F5344CB8AC3E}">
        <p14:creationId xmlns:p14="http://schemas.microsoft.com/office/powerpoint/2010/main" val="2341716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657600" cy="5029200"/>
          </a:xfrm>
        </p:spPr>
        <p:txBody>
          <a:bodyPr/>
          <a:lstStyle/>
          <a:p>
            <a:r>
              <a:rPr lang="en-US" sz="2800" dirty="0"/>
              <a:t>E.g. Backgammon</a:t>
            </a:r>
          </a:p>
          <a:p>
            <a:r>
              <a:rPr lang="en-US" sz="2800" dirty="0" err="1"/>
              <a:t>Expectiminimax</a:t>
            </a:r>
            <a:endParaRPr lang="en-US" sz="2800" dirty="0"/>
          </a:p>
          <a:p>
            <a:pPr lvl="1"/>
            <a:r>
              <a:rPr lang="en-US" sz="2400" dirty="0"/>
              <a:t>Environment is an extra “random agent” player that moves after each min/max agent</a:t>
            </a:r>
          </a:p>
          <a:p>
            <a:pPr lvl="1"/>
            <a:r>
              <a:rPr lang="en-US" sz="2400" dirty="0"/>
              <a:t>Each node computes the appropriate combination of its children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/>
              <a:t>Dice rolls increase </a:t>
            </a:r>
            <a:r>
              <a:rPr lang="en-US" sz="2200" i="1" dirty="0"/>
              <a:t>b</a:t>
            </a:r>
            <a:r>
              <a:rPr lang="en-US" sz="2200" dirty="0"/>
              <a:t>: 21 possible rolls with 2 dice</a:t>
            </a:r>
          </a:p>
          <a:p>
            <a:pPr lvl="1"/>
            <a:r>
              <a:rPr lang="en-US" sz="2000" dirty="0"/>
              <a:t>Backgammon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20 legal moves</a:t>
            </a:r>
          </a:p>
          <a:p>
            <a:pPr lvl="1"/>
            <a:r>
              <a:rPr lang="en-US" sz="2000" dirty="0"/>
              <a:t>Depth 2 = 20 x (21 x 20)</a:t>
            </a:r>
            <a:r>
              <a:rPr lang="en-US" sz="2000" baseline="30000" dirty="0"/>
              <a:t>3</a:t>
            </a:r>
            <a:r>
              <a:rPr lang="en-US" sz="2000" dirty="0"/>
              <a:t> = 1.2 x 10</a:t>
            </a:r>
            <a:r>
              <a:rPr lang="en-US" sz="2000" baseline="30000" dirty="0"/>
              <a:t>9</a:t>
            </a:r>
          </a:p>
          <a:p>
            <a:pPr lvl="4"/>
            <a:endParaRPr lang="en-US" sz="1200" dirty="0"/>
          </a:p>
          <a:p>
            <a:r>
              <a:rPr lang="en-US" sz="2200" dirty="0"/>
              <a:t>As depth increases, probability of reaching a given search node shrinks</a:t>
            </a:r>
          </a:p>
          <a:p>
            <a:pPr lvl="1"/>
            <a:r>
              <a:rPr lang="en-US" sz="2000" dirty="0"/>
              <a:t>So usefulness of search is diminished</a:t>
            </a:r>
          </a:p>
          <a:p>
            <a:pPr lvl="1"/>
            <a:r>
              <a:rPr lang="en-US" sz="2000" dirty="0"/>
              <a:t>So limiting depth is less damaging</a:t>
            </a:r>
          </a:p>
          <a:p>
            <a:pPr lvl="1"/>
            <a:r>
              <a:rPr lang="en-US" sz="2000" dirty="0"/>
              <a:t>But pruning is trickier…</a:t>
            </a:r>
          </a:p>
          <a:p>
            <a:pPr lvl="4"/>
            <a:endParaRPr lang="en-US" sz="1200" dirty="0"/>
          </a:p>
          <a:p>
            <a:r>
              <a:rPr lang="en-US" sz="2200" dirty="0"/>
              <a:t>Historic AI: </a:t>
            </a:r>
            <a:r>
              <a:rPr lang="en-US" sz="2200" dirty="0" err="1"/>
              <a:t>TDGammon</a:t>
            </a:r>
            <a:r>
              <a:rPr lang="en-US" sz="2200" dirty="0"/>
              <a:t> uses depth-2 search + very good evaluation function + reinforcement learning: </a:t>
            </a:r>
            <a:br>
              <a:rPr lang="en-US" sz="2200" dirty="0"/>
            </a:br>
            <a:r>
              <a:rPr lang="en-US" sz="2200" dirty="0"/>
              <a:t>world-champion level play</a:t>
            </a:r>
          </a:p>
          <a:p>
            <a:pPr lvl="3"/>
            <a:endParaRPr lang="en-US" sz="1000" dirty="0"/>
          </a:p>
          <a:p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</a:rPr>
              <a:t>Image: Wikipedia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987" y="1568450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4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4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Single</a:t>
            </a: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Double</a:t>
            </a: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Whew!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4824" y="1504578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should we average utilities?  Why not </a:t>
            </a:r>
            <a:r>
              <a:rPr lang="en-US" sz="2400" dirty="0" err="1"/>
              <a:t>minimax</a:t>
            </a:r>
            <a:r>
              <a:rPr lang="en-US" sz="2400" dirty="0"/>
              <a:t>?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rational agent should chose the action that </a:t>
            </a:r>
            <a:r>
              <a:rPr lang="en-US" sz="2000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Where do utilities come from?</a:t>
            </a:r>
          </a:p>
          <a:p>
            <a:pPr lvl="1"/>
            <a:r>
              <a:rPr lang="en-US" sz="2000" dirty="0"/>
              <a:t>How do we know such utilities even exist?</a:t>
            </a:r>
          </a:p>
          <a:p>
            <a:pPr lvl="1"/>
            <a:r>
              <a:rPr lang="en-US" sz="2000" dirty="0"/>
              <a:t>How do we know that averaging even makes sense?</a:t>
            </a:r>
          </a:p>
          <a:p>
            <a:pPr lvl="1"/>
            <a:r>
              <a:rPr lang="en-US" sz="2000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049000" cy="2362200"/>
          </a:xfrm>
        </p:spPr>
        <p:txBody>
          <a:bodyPr/>
          <a:lstStyle/>
          <a:p>
            <a:r>
              <a:rPr lang="en-US" sz="2400" dirty="0"/>
              <a:t>For worst-case </a:t>
            </a:r>
            <a:r>
              <a:rPr lang="en-US" sz="2400" dirty="0" err="1"/>
              <a:t>minimax</a:t>
            </a:r>
            <a:r>
              <a:rPr lang="en-US" sz="2400" dirty="0"/>
              <a:t> reasoning, terminal function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We call this </a:t>
            </a:r>
            <a:r>
              <a:rPr lang="en-US" sz="24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600" dirty="0"/>
          </a:p>
          <a:p>
            <a:r>
              <a:rPr lang="en-US" sz="2400" dirty="0"/>
              <a:t>For average-case </a:t>
            </a:r>
            <a:r>
              <a:rPr lang="en-US" sz="2400" dirty="0" err="1"/>
              <a:t>expectimax</a:t>
            </a:r>
            <a:r>
              <a:rPr lang="en-US" sz="2400" dirty="0"/>
              <a:t> reasoning, we need </a:t>
            </a:r>
            <a:r>
              <a:rPr lang="en-US" sz="2400" i="1" dirty="0"/>
              <a:t>magnitudes</a:t>
            </a:r>
            <a:r>
              <a:rPr lang="en-US" sz="2400" dirty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1448322"/>
            <a:ext cx="6723063" cy="4418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Pruning</a:t>
            </a:r>
          </a:p>
        </p:txBody>
      </p:sp>
    </p:spTree>
    <p:extLst>
      <p:ext uri="{BB962C8B-B14F-4D97-AF65-F5344CB8AC3E}">
        <p14:creationId xmlns:p14="http://schemas.microsoft.com/office/powerpoint/2010/main" val="32181212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/>
              <a:t>An agent must have preferences among:</a:t>
            </a:r>
          </a:p>
          <a:p>
            <a:pPr lvl="1"/>
            <a:r>
              <a:rPr lang="en-US" sz="2000" dirty="0"/>
              <a:t>Prizes: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/>
              <a:t>, etc.</a:t>
            </a:r>
          </a:p>
          <a:p>
            <a:pPr lvl="1"/>
            <a:r>
              <a:rPr lang="en-US" sz="2000" dirty="0"/>
              <a:t>Lotteries: situations with uncertain prizes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Notation:</a:t>
            </a:r>
          </a:p>
          <a:p>
            <a:pPr lvl="1"/>
            <a:r>
              <a:rPr lang="en-US" sz="2000" dirty="0"/>
              <a:t>Preference:</a:t>
            </a:r>
          </a:p>
          <a:p>
            <a:pPr lvl="1"/>
            <a:r>
              <a:rPr lang="en-US" sz="2000" dirty="0"/>
              <a:t>Indifference:</a:t>
            </a:r>
          </a:p>
          <a:p>
            <a:endParaRPr lang="en-US" sz="2400" dirty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r="85012" b="-16667"/>
          <a:stretch>
            <a:fillRect/>
          </a:stretch>
        </p:blipFill>
        <p:spPr bwMode="auto">
          <a:xfrm>
            <a:off x="2743200" y="487680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 r="77951" b="13253"/>
          <a:stretch>
            <a:fillRect/>
          </a:stretch>
        </p:blipFill>
        <p:spPr bwMode="auto">
          <a:xfrm>
            <a:off x="2743200" y="4522176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5000" y="320040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-p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Rationality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example: an agent with </a:t>
            </a:r>
            <a:r>
              <a:rPr lang="en-US" sz="2400" dirty="0">
                <a:solidFill>
                  <a:srgbClr val="C00000"/>
                </a:solidFill>
              </a:rPr>
              <a:t>intransitive preferences</a:t>
            </a:r>
            <a:r>
              <a:rPr lang="en-US" sz="24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5" imgW="1815840" imgH="203040" progId="Equation.3">
                  <p:embed/>
                </p:oleObj>
              </mc:Choice>
              <mc:Fallback>
                <p:oleObj name="Equation" r:id="rId5" imgW="181584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40" y="2329160"/>
                        <a:ext cx="36576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Axiom of Transitivity: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900535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2935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The Axioms of Rationality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MEU Principle</a:t>
            </a:r>
          </a:p>
        </p:txBody>
      </p:sp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a lookup table for perfect tic-tac-toe, a reflex vacuum cleaner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77336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Utilities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459" y="1726213"/>
            <a:ext cx="3615489" cy="34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Normalized utilities</a:t>
            </a:r>
            <a:r>
              <a:rPr lang="en-US" sz="2400" dirty="0"/>
              <a:t>: u</a:t>
            </a:r>
            <a:r>
              <a:rPr lang="en-US" sz="2400" baseline="-25000" dirty="0"/>
              <a:t>+</a:t>
            </a:r>
            <a:r>
              <a:rPr lang="en-US" sz="2400" dirty="0"/>
              <a:t> = 1.0, u</a:t>
            </a:r>
            <a:r>
              <a:rPr lang="en-US" sz="2400" baseline="-25000" dirty="0"/>
              <a:t>-</a:t>
            </a:r>
            <a:r>
              <a:rPr lang="en-US" sz="2400" dirty="0"/>
              <a:t> = 0.0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 err="1">
                <a:solidFill>
                  <a:srgbClr val="CC0000"/>
                </a:solidFill>
              </a:rPr>
              <a:t>Micromorts</a:t>
            </a:r>
            <a:r>
              <a:rPr lang="en-US" sz="2400" dirty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QALYs</a:t>
            </a:r>
            <a:r>
              <a:rPr lang="en-US" sz="2400" dirty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400" dirty="0"/>
              <a:t>With deterministic prizes only (no lottery choices), only </a:t>
            </a:r>
            <a:r>
              <a:rPr lang="en-US" sz="2400" dirty="0">
                <a:solidFill>
                  <a:srgbClr val="CC0000"/>
                </a:solidFill>
              </a:rPr>
              <a:t>ordinal utility</a:t>
            </a:r>
            <a:r>
              <a:rPr lang="en-US" sz="2400" dirty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724400"/>
            <a:ext cx="57927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Utilities</a:t>
            </a:r>
          </a:p>
        </p:txBody>
      </p:sp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/>
              <a:t>Utilities map states to real numbers. Which numbers?</a:t>
            </a:r>
          </a:p>
          <a:p>
            <a:r>
              <a:rPr lang="en-US" sz="2400" dirty="0"/>
              <a:t>Standard approach to assessment (elicitation) of human utilities:</a:t>
            </a:r>
          </a:p>
          <a:p>
            <a:pPr lvl="1"/>
            <a:r>
              <a:rPr lang="en-US" sz="2200" dirty="0"/>
              <a:t>Compare a prize A to a </a:t>
            </a:r>
            <a:r>
              <a:rPr lang="en-US" sz="2200" dirty="0">
                <a:solidFill>
                  <a:srgbClr val="CC0000"/>
                </a:solidFill>
              </a:rPr>
              <a:t>standard lottery</a:t>
            </a:r>
            <a:r>
              <a:rPr lang="en-US" sz="2200" dirty="0"/>
              <a:t>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r>
              <a:rPr lang="en-US" sz="2200" dirty="0"/>
              <a:t> between</a:t>
            </a:r>
          </a:p>
          <a:p>
            <a:pPr lvl="2"/>
            <a:r>
              <a:rPr lang="en-US" sz="2000" dirty="0"/>
              <a:t>“best possible prize” u</a:t>
            </a:r>
            <a:r>
              <a:rPr lang="en-US" sz="2000" baseline="-25000" dirty="0"/>
              <a:t>+</a:t>
            </a:r>
            <a:r>
              <a:rPr lang="en-US" sz="2000" dirty="0"/>
              <a:t> with probability p</a:t>
            </a:r>
          </a:p>
          <a:p>
            <a:pPr lvl="2"/>
            <a:r>
              <a:rPr lang="en-US" sz="2000" dirty="0"/>
              <a:t>“worst possible catastrophe” u</a:t>
            </a:r>
            <a:r>
              <a:rPr lang="en-US" sz="2000" baseline="-25000" dirty="0"/>
              <a:t>-</a:t>
            </a:r>
            <a:r>
              <a:rPr lang="en-US" sz="2000" dirty="0"/>
              <a:t> with probability 1-p</a:t>
            </a:r>
          </a:p>
          <a:p>
            <a:pPr lvl="1"/>
            <a:r>
              <a:rPr lang="en-US" sz="2200" dirty="0"/>
              <a:t>Adjust lottery probability p until indifference: A ~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endParaRPr lang="en-US" sz="2200" baseline="-25000" dirty="0"/>
          </a:p>
          <a:p>
            <a:pPr lvl="1"/>
            <a:r>
              <a:rPr lang="en-US" sz="2200" dirty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24887" t="41739" r="68892" b="37391"/>
          <a:stretch>
            <a:fillRect/>
          </a:stretch>
        </p:blipFill>
        <p:spPr bwMode="auto">
          <a:xfrm>
            <a:off x="3810000" y="48768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817576" y="4876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8800" y="563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10200" y="4191000"/>
            <a:ext cx="5486400" cy="21336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76400" y="4800600"/>
            <a:ext cx="2438400" cy="83820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10600" y="5638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973" y="1711325"/>
            <a:ext cx="4935903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1752600" y="4267200"/>
            <a:ext cx="3276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001000" cy="49530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Money </a:t>
            </a:r>
            <a:r>
              <a:rPr lang="en-US" sz="2000" u="sng" dirty="0"/>
              <a:t>does </a:t>
            </a:r>
            <a:r>
              <a:rPr lang="en-US" sz="2000" u="sng" dirty="0">
                <a:solidFill>
                  <a:schemeClr val="accent6"/>
                </a:solidFill>
              </a:rPr>
              <a:t>not</a:t>
            </a:r>
            <a:r>
              <a:rPr lang="en-US" sz="2000" dirty="0">
                <a:solidFill>
                  <a:srgbClr val="CC0000"/>
                </a:solidFill>
              </a:rPr>
              <a:t> </a:t>
            </a:r>
            <a:r>
              <a:rPr lang="en-US" sz="2000" dirty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/>
              <a:t>Given a lottery L = [p, $X; (1-p), $Y]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CC0000"/>
                </a:solidFill>
              </a:rPr>
              <a:t>expected monetary value </a:t>
            </a:r>
            <a:r>
              <a:rPr lang="en-US" sz="2000" dirty="0"/>
              <a:t>EMV(L) is p*X + (1-p)*Y</a:t>
            </a:r>
          </a:p>
          <a:p>
            <a:pPr lvl="1">
              <a:defRPr/>
            </a:pPr>
            <a:r>
              <a:rPr lang="en-US" sz="2000" dirty="0"/>
              <a:t>U(L) = p*U($X) + (1-p)*U($Y)</a:t>
            </a:r>
          </a:p>
          <a:p>
            <a:pPr lvl="1">
              <a:defRPr/>
            </a:pPr>
            <a:r>
              <a:rPr lang="en-US" sz="2000" dirty="0"/>
              <a:t>Typically, U(L) &lt; U( EMV(L) )</a:t>
            </a:r>
          </a:p>
          <a:p>
            <a:pPr lvl="1">
              <a:defRPr/>
            </a:pPr>
            <a:r>
              <a:rPr lang="en-US" sz="2000" dirty="0"/>
              <a:t>In this sense, people are </a:t>
            </a:r>
            <a:r>
              <a:rPr lang="en-US" sz="2000" dirty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/>
              <a:t>When deep in debt, people are </a:t>
            </a:r>
            <a:r>
              <a:rPr lang="en-US" sz="2000" dirty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307" y="1589883"/>
            <a:ext cx="5835256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6375400" cy="4927599"/>
          </a:xfrm>
        </p:spPr>
        <p:txBody>
          <a:bodyPr/>
          <a:lstStyle/>
          <a:p>
            <a:r>
              <a:rPr lang="en-US" sz="2400" dirty="0"/>
              <a:t>Consider the lottery </a:t>
            </a:r>
            <a:r>
              <a:rPr lang="en-US" sz="2400" dirty="0">
                <a:solidFill>
                  <a:srgbClr val="CC0000"/>
                </a:solidFill>
              </a:rPr>
              <a:t>[0.5, $1000;  0.5, $0]</a:t>
            </a:r>
            <a:endParaRPr lang="en-US" sz="2400" dirty="0"/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expected monetary value</a:t>
            </a:r>
            <a:r>
              <a:rPr lang="en-US" sz="2000" dirty="0"/>
              <a:t>?  ($500)</a:t>
            </a:r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certainty equivalent</a:t>
            </a:r>
            <a:r>
              <a:rPr lang="en-US" sz="2000" dirty="0"/>
              <a:t>?</a:t>
            </a:r>
          </a:p>
          <a:p>
            <a:pPr lvl="2"/>
            <a:r>
              <a:rPr lang="en-US" sz="1800" dirty="0"/>
              <a:t>Monetary value acceptable in lieu of lottery</a:t>
            </a:r>
          </a:p>
          <a:p>
            <a:pPr lvl="2"/>
            <a:r>
              <a:rPr lang="en-US" sz="1800" dirty="0"/>
              <a:t>$400 for most people</a:t>
            </a:r>
          </a:p>
          <a:p>
            <a:pPr lvl="1"/>
            <a:r>
              <a:rPr lang="en-US" sz="2000" dirty="0"/>
              <a:t>Difference of $100 is the </a:t>
            </a:r>
            <a:r>
              <a:rPr lang="en-US" sz="2000" dirty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800" dirty="0"/>
              <a:t>There’s an insurance industry because people will pay to reduce their risk</a:t>
            </a:r>
          </a:p>
          <a:p>
            <a:pPr lvl="2"/>
            <a:r>
              <a:rPr lang="en-US" sz="1800" dirty="0"/>
              <a:t>If everyone were risk-neutral, no insurance needed!</a:t>
            </a:r>
          </a:p>
          <a:p>
            <a:pPr lvl="1"/>
            <a:r>
              <a:rPr lang="en-US" sz="2000" dirty="0"/>
              <a:t>It’s win-win: you’d rather have the $400 and the insurance company would rather have the lottery (their utility curve is flat and they have many lotteries)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3"/>
            <a:ext cx="508000" cy="1235075"/>
            <a:chOff x="4270375" y="2514600"/>
            <a:chExt cx="381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/>
          <p:nvPr/>
        </p:nvSpPr>
        <p:spPr>
          <a:xfrm>
            <a:off x="1883835" y="3276600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65210" y="3335893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&lt;=2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09493" y="3336510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65210" y="2100815"/>
            <a:ext cx="5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58464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3" grpId="0"/>
      <p:bldP spid="48" grpId="0"/>
      <p:bldP spid="49" grpId="0"/>
      <p:bldP spid="5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063" y="1677676"/>
            <a:ext cx="2913062" cy="401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 &gt; A </a:t>
            </a:r>
            <a:r>
              <a:rPr lang="en-US" sz="2400" dirty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 &gt; D </a:t>
            </a:r>
            <a:r>
              <a:rPr lang="en-US" sz="2400" dirty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2400" dirty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2018325"/>
            <a:ext cx="381000" cy="3048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MDPs!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Probabilities?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Objectivist / frequentist answer: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Averages over repeated </a:t>
            </a:r>
            <a:r>
              <a:rPr lang="en-US" sz="2000" i="1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New evidence changes the </a:t>
            </a:r>
            <a:r>
              <a:rPr lang="en-US" sz="2000" i="1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Makes one think of </a:t>
            </a:r>
            <a:r>
              <a:rPr lang="en-US" sz="2000" i="1"/>
              <a:t>inherently random</a:t>
            </a:r>
            <a:r>
              <a:rPr lang="en-US" sz="2000"/>
              <a:t> events, like rolling dice</a:t>
            </a:r>
          </a:p>
          <a:p>
            <a:pPr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40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E.g. pacman’s belief that the ghost will turn left, given the state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Often </a:t>
            </a:r>
            <a:r>
              <a:rPr lang="en-US" sz="2000" i="1"/>
              <a:t>learn </a:t>
            </a:r>
            <a:r>
              <a:rPr lang="en-US" sz="200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New evidence </a:t>
            </a:r>
            <a:r>
              <a:rPr lang="en-US" sz="2000" i="1"/>
              <a:t>updates beliefs </a:t>
            </a:r>
            <a:r>
              <a:rPr lang="en-US" sz="2000"/>
              <a:t>(more later)</a:t>
            </a:r>
          </a:p>
          <a:p>
            <a:pPr lvl="1">
              <a:lnSpc>
                <a:spcPct val="90000"/>
              </a:lnSpc>
            </a:pPr>
            <a:endParaRPr lang="en-US" sz="2000"/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Uncertainty Everywhere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/>
              <a:t>Not just for games of chance!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I’m sick: will I sneeze this minute?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Email contains “FREE!”: is it spam?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Tooth hurts: have cavity?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60 min enough to get to the airport?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Robot rotated wheel three times, how far did it advance?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Safe to cross street? (Look both ways!)</a:t>
            </a:r>
          </a:p>
          <a:p>
            <a:pPr>
              <a:lnSpc>
                <a:spcPct val="80000"/>
              </a:lnSpc>
            </a:pPr>
            <a:endParaRPr lang="en-US" sz="2000"/>
          </a:p>
          <a:p>
            <a:pPr>
              <a:lnSpc>
                <a:spcPct val="80000"/>
              </a:lnSpc>
            </a:pPr>
            <a:r>
              <a:rPr lang="en-US" sz="2000"/>
              <a:t>Sources of uncertainty in random variables: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Inherently random process (dice, etc)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Insufficient or weak evidence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Ignorance of underlying processes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Unmodeled variables</a:t>
            </a:r>
          </a:p>
          <a:p>
            <a:pPr lvl="1">
              <a:lnSpc>
                <a:spcPct val="80000"/>
              </a:lnSpc>
            </a:pPr>
            <a:r>
              <a:rPr lang="en-US" sz="1800"/>
              <a:t>The world’s just noisy – it doesn’t behave according to plan!</a:t>
            </a:r>
          </a:p>
          <a:p>
            <a:pPr lvl="1">
              <a:lnSpc>
                <a:spcPct val="80000"/>
              </a:lnSpc>
            </a:pPr>
            <a:endParaRPr lang="en-US" sz="1800"/>
          </a:p>
          <a:p>
            <a:pPr>
              <a:lnSpc>
                <a:spcPct val="80000"/>
              </a:lnSpc>
            </a:pPr>
            <a:r>
              <a:rPr lang="en-US" sz="2000"/>
              <a:t>Compare to </a:t>
            </a:r>
            <a:r>
              <a:rPr lang="en-US" sz="2000" i="1"/>
              <a:t>fuzzy logic</a:t>
            </a:r>
            <a:r>
              <a:rPr lang="en-US" sz="2000"/>
              <a:t>, which has </a:t>
            </a:r>
            <a:r>
              <a:rPr lang="en-US" sz="2000" i="1"/>
              <a:t>degrees of truth</a:t>
            </a:r>
            <a:r>
              <a:rPr lang="en-US" sz="2000"/>
              <a:t>, rather than just </a:t>
            </a:r>
            <a:r>
              <a:rPr lang="en-US" sz="2000" i="1"/>
              <a:t>degrees of belief</a:t>
            </a:r>
          </a:p>
          <a:p>
            <a:pPr lvl="1">
              <a:lnSpc>
                <a:spcPct val="80000"/>
              </a:lnSpc>
            </a:pPr>
            <a:endParaRPr lang="en-US" sz="1800"/>
          </a:p>
          <a:p>
            <a:pPr lvl="1">
              <a:lnSpc>
                <a:spcPct val="80000"/>
              </a:lnSpc>
            </a:pPr>
            <a:endParaRPr 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6858000" cy="452596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General configuration (MIN version)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computing the MIN-VALUE at some node </a:t>
            </a:r>
            <a:r>
              <a:rPr lang="en-US" sz="2000" i="1" dirty="0">
                <a:sym typeface="Symbol" pitchFamily="18" charset="2"/>
              </a:rPr>
              <a:t>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looping over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children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estimate of the </a:t>
            </a:r>
            <a:r>
              <a:rPr lang="en-US" sz="2000" dirty="0" err="1">
                <a:sym typeface="Symbol" pitchFamily="18" charset="2"/>
              </a:rPr>
              <a:t>childrens</a:t>
            </a:r>
            <a:r>
              <a:rPr lang="en-US" sz="2000" dirty="0">
                <a:sym typeface="Symbol" pitchFamily="18" charset="2"/>
              </a:rPr>
              <a:t>’ min is dropping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Who cares about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value?  MAX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Let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 be the best value that MAX can get at any choice point along the current path from the root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/>
              <a:t>If </a:t>
            </a:r>
            <a:r>
              <a:rPr lang="en-US" sz="2000" i="1" dirty="0"/>
              <a:t>n</a:t>
            </a:r>
            <a:r>
              <a:rPr lang="en-US" sz="2000" dirty="0"/>
              <a:t> becomes worse than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, MAX will avoid it, so we can stop considering </a:t>
            </a:r>
            <a:r>
              <a:rPr lang="en-US" sz="2000" i="1" dirty="0" err="1"/>
              <a:t>n</a:t>
            </a:r>
            <a:r>
              <a:rPr lang="en-US" sz="2000" dirty="0" err="1"/>
              <a:t>’s</a:t>
            </a:r>
            <a:r>
              <a:rPr lang="en-US" sz="2000" dirty="0"/>
              <a:t> other children (it’s already bad enough that it won’t be played)</a:t>
            </a:r>
          </a:p>
          <a:p>
            <a:pPr lvl="1" eaLnBrk="1" hangingPunct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MAX version is symmetric</a:t>
            </a:r>
            <a:endParaRPr lang="en-US" sz="2000"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778750" y="19957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778750" y="2819400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778750" y="42055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778750" y="4967288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92964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a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9485313" y="2362200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10287000" y="4205288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9486900" y="3200400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100584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8153400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10668000" y="5029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10408444" y="4579144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9145588" y="3200400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10185400" y="2362200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10134600" y="4510088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10248900" y="1600200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839450" y="5353050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10447337" y="5441951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648950" y="5543550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548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1242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124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>
                <a:latin typeface="Calibri" pitchFamily="34" charset="0"/>
              </a:rPr>
              <a:t>if</a:t>
            </a:r>
            <a:r>
              <a:rPr lang="en-US" sz="2400" kern="0" dirty="0">
                <a:latin typeface="Calibri" pitchFamily="34" charset="0"/>
              </a:rPr>
              <a:t>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210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44436</TotalTime>
  <Words>3840</Words>
  <Application>Microsoft Macintosh PowerPoint</Application>
  <PresentationFormat>Widescreen</PresentationFormat>
  <Paragraphs>673</Paragraphs>
  <Slides>73</Slides>
  <Notes>33</Notes>
  <HiddenSlides>20</HiddenSlides>
  <MMClips>12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Courier New</vt:lpstr>
      <vt:lpstr>Palatino</vt:lpstr>
      <vt:lpstr>Times New Roman</vt:lpstr>
      <vt:lpstr>Wingdings</vt:lpstr>
      <vt:lpstr>188_anca</vt:lpstr>
      <vt:lpstr>Photo Editor Photo</vt:lpstr>
      <vt:lpstr>Equation</vt:lpstr>
      <vt:lpstr>CS 188: Artificial Intelligence </vt:lpstr>
      <vt:lpstr>Minimax Implementation (Dispatch)</vt:lpstr>
      <vt:lpstr>Minimax Example</vt:lpstr>
      <vt:lpstr>Minimax Efficiency</vt:lpstr>
      <vt:lpstr>Resource Limits</vt:lpstr>
      <vt:lpstr>Game Tree Pruning</vt:lpstr>
      <vt:lpstr>Minimax Example</vt:lpstr>
      <vt:lpstr>Alpha-Beta Pruning</vt:lpstr>
      <vt:lpstr>Alpha-Beta Implementation</vt:lpstr>
      <vt:lpstr>Alpha-Beta Pruning Properties</vt:lpstr>
      <vt:lpstr>Alpha-Beta Quiz</vt:lpstr>
      <vt:lpstr>Alpha-Beta Quiz 2</vt:lpstr>
      <vt:lpstr>Alpha-Beta Quiz 2</vt:lpstr>
      <vt:lpstr>Resource Limits</vt:lpstr>
      <vt:lpstr>Video of Demo Limited Depth (2)</vt:lpstr>
      <vt:lpstr>Video of Demo Limited Depth (10)</vt:lpstr>
      <vt:lpstr>Evaluation Functions</vt:lpstr>
      <vt:lpstr>Evaluation Functions</vt:lpstr>
      <vt:lpstr>Evaluation for Pacman</vt:lpstr>
      <vt:lpstr>Video of Demo Thrashing (d=2)</vt:lpstr>
      <vt:lpstr>Why Pacman Starves</vt:lpstr>
      <vt:lpstr>Video of Demo Thrashing -- Fixed (d=2)</vt:lpstr>
      <vt:lpstr>Video of Demo Smart Ghosts (Coordination)</vt:lpstr>
      <vt:lpstr>Video of Demo Smart Ghosts (Coordination) – Zoomed In</vt:lpstr>
      <vt:lpstr>Evaluation Functions</vt:lpstr>
      <vt:lpstr>Depth Matters</vt:lpstr>
      <vt:lpstr>Other Game Types</vt:lpstr>
      <vt:lpstr>Multi-Agent Utilities</vt:lpstr>
      <vt:lpstr>Uncertain Outcomes</vt:lpstr>
      <vt:lpstr>Worst-Case vs. Average Case</vt:lpstr>
      <vt:lpstr>Why not minimax?</vt:lpstr>
      <vt:lpstr>Expectimax Search</vt:lpstr>
      <vt:lpstr>Video of Demo Minimax vs Expectimax (Min)</vt:lpstr>
      <vt:lpstr>Video of Demo Minimax vs Expectimax (Exp)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Reminder: Probabilities</vt:lpstr>
      <vt:lpstr>Reminder: Expectations</vt:lpstr>
      <vt:lpstr>What Probabilities to Use?</vt:lpstr>
      <vt:lpstr>Quiz: Informed Probabilities</vt:lpstr>
      <vt:lpstr>Modeling Assumptions</vt:lpstr>
      <vt:lpstr>The Dangers of Optimism and Pessimism</vt:lpstr>
      <vt:lpstr>Assumptions vs. Reality</vt:lpstr>
      <vt:lpstr>Assumptions vs. Reality</vt:lpstr>
      <vt:lpstr>Video of Demo World Assumptions Random Ghost – Expectimax Pacman</vt:lpstr>
      <vt:lpstr>Video of Demo World Assumptions Adversarial Ghost – Minimax Pacman</vt:lpstr>
      <vt:lpstr>Video of Demo World Assumptions Adversarial Ghost – Expectimax Pacman</vt:lpstr>
      <vt:lpstr>Video of Demo World Assumptions Random Ghost – Minimax Pacman</vt:lpstr>
      <vt:lpstr>Mixed Layer Types</vt:lpstr>
      <vt:lpstr>Example: Backgammon</vt:lpstr>
      <vt:lpstr>Utilities</vt:lpstr>
      <vt:lpstr>Utilities</vt:lpstr>
      <vt:lpstr>Utilities: Uncertain Outcomes</vt:lpstr>
      <vt:lpstr>Maximum Expected Utility</vt:lpstr>
      <vt:lpstr>What Utilities to Use?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Human Utilities</vt:lpstr>
      <vt:lpstr>Money</vt:lpstr>
      <vt:lpstr>Example: Insurance</vt:lpstr>
      <vt:lpstr>Example: Human Rationality?</vt:lpstr>
      <vt:lpstr>Next Time: MDPs!</vt:lpstr>
      <vt:lpstr>What are Probabilities?</vt:lpstr>
      <vt:lpstr>Uncertainty Everywhere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Anca Dragan</cp:lastModifiedBy>
  <cp:revision>2440</cp:revision>
  <cp:lastPrinted>2015-02-10T16:25:27Z</cp:lastPrinted>
  <dcterms:created xsi:type="dcterms:W3CDTF">2004-08-27T04:16:05Z</dcterms:created>
  <dcterms:modified xsi:type="dcterms:W3CDTF">2021-09-16T23:55:44Z</dcterms:modified>
</cp:coreProperties>
</file>